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15"/>
  </p:notesMasterIdLst>
  <p:handoutMasterIdLst>
    <p:handoutMasterId r:id="rId16"/>
  </p:handoutMasterIdLst>
  <p:sldIdLst>
    <p:sldId id="385" r:id="rId3"/>
    <p:sldId id="394" r:id="rId4"/>
    <p:sldId id="415" r:id="rId5"/>
    <p:sldId id="416" r:id="rId6"/>
    <p:sldId id="417" r:id="rId7"/>
    <p:sldId id="418" r:id="rId8"/>
    <p:sldId id="419" r:id="rId9"/>
    <p:sldId id="420" r:id="rId10"/>
    <p:sldId id="421" r:id="rId11"/>
    <p:sldId id="422" r:id="rId12"/>
    <p:sldId id="423" r:id="rId13"/>
    <p:sldId id="414" r:id="rId14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4660"/>
  </p:normalViewPr>
  <p:slideViewPr>
    <p:cSldViewPr showGuides="1">
      <p:cViewPr varScale="1">
        <p:scale>
          <a:sx n="106" d="100"/>
          <a:sy n="106" d="100"/>
        </p:scale>
        <p:origin x="624" y="114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266"/>
    </p:cViewPr>
  </p:sorterViewPr>
  <p:notesViewPr>
    <p:cSldViewPr showGuides="1"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BBE6BF-C811-45BB-8BA9-22EFF2B83FFA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pic>
        <p:nvPicPr>
          <p:cNvPr id="55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41C5-B5F2-469F-BA25-292CFCDAF6E0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85FE-5443-4629-8A1C-6F6EA57CBD60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8" name="Rectangle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428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362CC-4597-4E8E-AFE5-237B3DA1FF07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F63988-78D4-46C4-B808-1786C6A42859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2C1EE-CCC0-4F27-8918-BF938AC1419F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4328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5496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A0C48B-9D86-4C33-9BD3-2929B1D74E3D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4328" y="2514600"/>
            <a:ext cx="4572000" cy="365556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6615" y="2514706"/>
            <a:ext cx="4572000" cy="365749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7B711C-F9D6-42CE-B848-D107B7756573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/>
          <a:lstStyle/>
          <a:p>
            <a:fld id="{4C1EAC44-87EE-4E25-9BCB-D1B8F4FDD9D1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8E44B9-3FFE-4574-9630-3E5A6F960186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92-7803-4716-B969-A5873965FF8A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FD004168-AADC-4457-9784-543656FEE4FC}" type="datetime1">
              <a:rPr lang="en-US" smtClean="0"/>
              <a:pPr/>
              <a:t>3/25/2016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pic>
        <p:nvPicPr>
          <p:cNvPr id="46" name="Picture 2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199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587069" y="4495800"/>
            <a:ext cx="76200" cy="152400"/>
          </a:xfrm>
        </p:spPr>
        <p:txBody>
          <a:bodyPr>
            <a:noAutofit/>
          </a:bodyPr>
          <a:lstStyle/>
          <a:p>
            <a:pPr algn="ctr"/>
            <a:r>
              <a:rPr lang="en-US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a</a:t>
            </a:r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428669" y="1600201"/>
            <a:ext cx="8329031" cy="1828800"/>
          </a:xfrm>
        </p:spPr>
        <p:txBody>
          <a:bodyPr/>
          <a:lstStyle/>
          <a:p>
            <a:pPr algn="ctr"/>
            <a:r>
              <a:rPr lang="en-US" dirty="0" smtClean="0"/>
              <a:t>A Conversation with a </a:t>
            </a:r>
            <a:br>
              <a:rPr lang="en-US" dirty="0" smtClean="0"/>
            </a:br>
            <a:r>
              <a:rPr lang="en-US" dirty="0" smtClean="0"/>
              <a:t>Consultant Pharmacist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12" y="3733800"/>
            <a:ext cx="2990513" cy="198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022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dirty="0" smtClean="0"/>
              <a:t>How would I get started in consulting?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900" dirty="0" smtClean="0"/>
              <a:t>You </a:t>
            </a:r>
            <a:r>
              <a:rPr lang="en-US" sz="3900" dirty="0"/>
              <a:t>should always check with the major nursing home pharmacy providers. </a:t>
            </a:r>
            <a:endParaRPr lang="en-US" sz="39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900" dirty="0" smtClean="0"/>
              <a:t>They </a:t>
            </a:r>
            <a:r>
              <a:rPr lang="en-US" sz="3900" dirty="0"/>
              <a:t>will have a firsthand knowledge of employment opportunities and in many cases can provide a consulting opportunity. </a:t>
            </a:r>
            <a:endParaRPr lang="en-US" sz="39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900" dirty="0" smtClean="0"/>
              <a:t>They </a:t>
            </a:r>
            <a:r>
              <a:rPr lang="en-US" sz="3900" dirty="0"/>
              <a:t>can provide basic training and shadowing with an experienced consultant.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What is a Consultant Pharmacist?</a:t>
            </a:r>
          </a:p>
        </p:txBody>
      </p:sp>
    </p:spTree>
    <p:extLst>
      <p:ext uri="{BB962C8B-B14F-4D97-AF65-F5344CB8AC3E}">
        <p14:creationId xmlns:p14="http://schemas.microsoft.com/office/powerpoint/2010/main" val="98887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There are times as a consultant pharmacist your are limited only by your imagination…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What is a Consultant Pharmacist?</a:t>
            </a:r>
          </a:p>
        </p:txBody>
      </p:sp>
    </p:spTree>
    <p:extLst>
      <p:ext uri="{BB962C8B-B14F-4D97-AF65-F5344CB8AC3E}">
        <p14:creationId xmlns:p14="http://schemas.microsoft.com/office/powerpoint/2010/main" val="98887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428669" y="1600201"/>
            <a:ext cx="8329031" cy="19050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1688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79612" y="2130426"/>
            <a:ext cx="9982200" cy="14700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What is a Consultant Pharmacist?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28668" y="4344915"/>
            <a:ext cx="8847343" cy="1116085"/>
          </a:xfrm>
        </p:spPr>
        <p:txBody>
          <a:bodyPr/>
          <a:lstStyle/>
          <a:p>
            <a:pPr algn="ctr">
              <a:defRPr/>
            </a:pPr>
            <a:endParaRPr lang="en-US" i="1" dirty="0">
              <a:solidFill>
                <a:schemeClr val="tx1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9738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The Consultant Pharmacist  strives to </a:t>
            </a:r>
            <a:r>
              <a:rPr lang="en-US" sz="3600" dirty="0"/>
              <a:t>be a patient </a:t>
            </a:r>
            <a:r>
              <a:rPr lang="en-US" sz="3600" b="1" i="1" dirty="0">
                <a:solidFill>
                  <a:srgbClr val="C00000"/>
                </a:solidFill>
              </a:rPr>
              <a:t>care advocate</a:t>
            </a:r>
            <a:r>
              <a:rPr lang="en-US" sz="3600" dirty="0"/>
              <a:t>. 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He or She </a:t>
            </a:r>
            <a:r>
              <a:rPr lang="en-US" sz="3600" dirty="0"/>
              <a:t>is a pharmacist who is paid to provide expert advice on the use of medications or provisions of pharmacy services to patients, prescribers, nurses and institutions.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en-US" sz="4800" dirty="0" smtClean="0"/>
              <a:t>What is a Consultant Pharmacist?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590414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This </a:t>
            </a:r>
            <a:r>
              <a:rPr lang="en-US" sz="3600" dirty="0"/>
              <a:t>could be therapy recommendations or even a review of a patient prescriptions looking for polypharmacy or </a:t>
            </a:r>
            <a:r>
              <a:rPr lang="en-US" sz="3600" b="1" u="sng" dirty="0">
                <a:solidFill>
                  <a:srgbClr val="C00000"/>
                </a:solidFill>
              </a:rPr>
              <a:t>mistakes</a:t>
            </a:r>
            <a:r>
              <a:rPr lang="en-US" sz="3600" dirty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en-US" sz="4800" dirty="0" smtClean="0"/>
              <a:t>What is a Consultant Pharmacist?</a:t>
            </a:r>
            <a:endParaRPr lang="en-US" sz="4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6" b="4086"/>
          <a:stretch>
            <a:fillRect/>
          </a:stretch>
        </p:blipFill>
        <p:spPr bwMode="auto">
          <a:xfrm>
            <a:off x="4875212" y="3276600"/>
            <a:ext cx="3580344" cy="328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9859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 smtClean="0"/>
              <a:t>In </a:t>
            </a:r>
            <a:r>
              <a:rPr lang="en-US" sz="3600" dirty="0"/>
              <a:t>the </a:t>
            </a:r>
            <a:r>
              <a:rPr lang="en-US" sz="3600" dirty="0" smtClean="0"/>
              <a:t>Nursing Home setting </a:t>
            </a:r>
            <a:r>
              <a:rPr lang="en-US" sz="3600" dirty="0"/>
              <a:t>we assist in patients’ rights with reviews of each patient’s medication for regulatory compliance along with </a:t>
            </a:r>
            <a:r>
              <a:rPr lang="en-US" sz="3600" b="1" dirty="0">
                <a:solidFill>
                  <a:srgbClr val="C00000"/>
                </a:solidFill>
              </a:rPr>
              <a:t>proper indication, dose, duration, and monitoring for the presence of adverse consequences. 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What is a Consultant Pharmacist?</a:t>
            </a:r>
          </a:p>
        </p:txBody>
      </p:sp>
    </p:spTree>
    <p:extLst>
      <p:ext uri="{BB962C8B-B14F-4D97-AF65-F5344CB8AC3E}">
        <p14:creationId xmlns:p14="http://schemas.microsoft.com/office/powerpoint/2010/main" val="28838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Where do we perform these services? </a:t>
            </a:r>
            <a:r>
              <a:rPr lang="en-US" sz="3600" dirty="0" smtClean="0"/>
              <a:t>Normally </a:t>
            </a:r>
            <a:r>
              <a:rPr lang="en-US" sz="3600" dirty="0"/>
              <a:t>you would think nursing homes. </a:t>
            </a:r>
            <a:r>
              <a:rPr lang="en-US" sz="3600" dirty="0" smtClean="0"/>
              <a:t>However</a:t>
            </a:r>
            <a:r>
              <a:rPr lang="en-US" sz="3600" dirty="0"/>
              <a:t>, there are other </a:t>
            </a:r>
            <a:r>
              <a:rPr lang="en-US" sz="3600" dirty="0" smtClean="0"/>
              <a:t>opportunities.</a:t>
            </a:r>
          </a:p>
          <a:p>
            <a:pPr marL="0" indent="0">
              <a:buNone/>
            </a:pPr>
            <a:r>
              <a:rPr lang="en-US" sz="3600" dirty="0" smtClean="0"/>
              <a:t>These </a:t>
            </a:r>
            <a:r>
              <a:rPr lang="en-US" sz="3600" dirty="0"/>
              <a:t>could be </a:t>
            </a:r>
            <a:r>
              <a:rPr lang="en-US" sz="3600" b="1" dirty="0">
                <a:solidFill>
                  <a:srgbClr val="C00000"/>
                </a:solidFill>
              </a:rPr>
              <a:t>ambulatory surgical centers,  assisted living communities, correctional institutions, intermediate care facilities for the developmentally disabled, senior centers and subacute care 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What is a Consultant Pharmacist?</a:t>
            </a:r>
          </a:p>
        </p:txBody>
      </p:sp>
    </p:spTree>
    <p:extLst>
      <p:ext uri="{BB962C8B-B14F-4D97-AF65-F5344CB8AC3E}">
        <p14:creationId xmlns:p14="http://schemas.microsoft.com/office/powerpoint/2010/main" val="98887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One major benefit of consulting is scheduling and working at your own </a:t>
            </a:r>
            <a:r>
              <a:rPr lang="en-US" sz="3600" dirty="0" smtClean="0"/>
              <a:t>pace</a:t>
            </a:r>
            <a:r>
              <a:rPr lang="en-US" sz="3600" dirty="0"/>
              <a:t>.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You have a number of sites or facilities you need to </a:t>
            </a:r>
            <a:r>
              <a:rPr lang="en-US" sz="3600" dirty="0" smtClean="0"/>
              <a:t>review within a 30 day period.</a:t>
            </a:r>
          </a:p>
          <a:p>
            <a:pPr marL="0" indent="0">
              <a:buNone/>
            </a:pPr>
            <a:r>
              <a:rPr lang="en-US" sz="3600" dirty="0" smtClean="0"/>
              <a:t>When </a:t>
            </a:r>
            <a:r>
              <a:rPr lang="en-US" sz="3600" dirty="0"/>
              <a:t>you arrive at your destination you work at your own pace and when finished you leave. </a:t>
            </a: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What is a Consultant Pharmacist?</a:t>
            </a:r>
          </a:p>
        </p:txBody>
      </p:sp>
    </p:spTree>
    <p:extLst>
      <p:ext uri="{BB962C8B-B14F-4D97-AF65-F5344CB8AC3E}">
        <p14:creationId xmlns:p14="http://schemas.microsoft.com/office/powerpoint/2010/main" val="98887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There </a:t>
            </a:r>
            <a:r>
              <a:rPr lang="en-US" sz="3600" dirty="0"/>
              <a:t>are minimal phone interruptions and don’t see an impatient customer insisting on your attention. Normally no weekends or nights. </a:t>
            </a:r>
          </a:p>
          <a:p>
            <a:pPr marL="0" indent="0">
              <a:buNone/>
            </a:pPr>
            <a:endParaRPr lang="en-US" sz="3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What is a Consultant Pharmacist?</a:t>
            </a:r>
          </a:p>
        </p:txBody>
      </p:sp>
    </p:spTree>
    <p:extLst>
      <p:ext uri="{BB962C8B-B14F-4D97-AF65-F5344CB8AC3E}">
        <p14:creationId xmlns:p14="http://schemas.microsoft.com/office/powerpoint/2010/main" val="98887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/>
              <a:t>What are some of the issues with consulting? 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hardest part is getting started. 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A </a:t>
            </a:r>
            <a:r>
              <a:rPr lang="en-US" sz="3600" dirty="0"/>
              <a:t>special license is required in Arkansas and is provided after a successful exam from the Board of Pharmacy. 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Most consulting positions come up quickly and are filled just as fast</a:t>
            </a:r>
            <a:r>
              <a:rPr lang="en-US" sz="3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Many positions do require an occasional overnight stay with facilities that require more than one day to service.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What is a Consultant Pharmacist?</a:t>
            </a:r>
          </a:p>
        </p:txBody>
      </p:sp>
    </p:spTree>
    <p:extLst>
      <p:ext uri="{BB962C8B-B14F-4D97-AF65-F5344CB8AC3E}">
        <p14:creationId xmlns:p14="http://schemas.microsoft.com/office/powerpoint/2010/main" val="98887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6053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harmacy design template" id="{31B17BDC-8AFF-47FE-B8AB-2C77A3BDA084}" vid="{8178D3CA-D80E-49E3-B1D5-0DCCF7151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B06AF52-9C9F-455C-9927-CBCF255C78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TS103460537</Template>
  <TotalTime>0</TotalTime>
  <Words>422</Words>
  <Application>Microsoft Office PowerPoint</Application>
  <PresentationFormat>Custom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Bradley Hand ITC</vt:lpstr>
      <vt:lpstr>Calibri</vt:lpstr>
      <vt:lpstr>Corbel</vt:lpstr>
      <vt:lpstr>Euphemia</vt:lpstr>
      <vt:lpstr>Franklin Gothic Book</vt:lpstr>
      <vt:lpstr>TS103460537</vt:lpstr>
      <vt:lpstr>A Conversation with a  Consultant Pharmacist</vt:lpstr>
      <vt:lpstr>What is a Consultant Pharmacist?</vt:lpstr>
      <vt:lpstr>What is a Consultant Pharmacist?</vt:lpstr>
      <vt:lpstr>What is a Consultant Pharmacist?</vt:lpstr>
      <vt:lpstr>What is a Consultant Pharmacist?</vt:lpstr>
      <vt:lpstr>What is a Consultant Pharmacist?</vt:lpstr>
      <vt:lpstr>What is a Consultant Pharmacist?</vt:lpstr>
      <vt:lpstr>What is a Consultant Pharmacist?</vt:lpstr>
      <vt:lpstr>What is a Consultant Pharmacist?</vt:lpstr>
      <vt:lpstr>What is a Consultant Pharmacist?</vt:lpstr>
      <vt:lpstr>What is a Consultant Pharmacist?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2013-05-28T12:36:54Z</dcterms:created>
  <dcterms:modified xsi:type="dcterms:W3CDTF">2016-03-25T15:26:29Z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TC034605379991</vt:lpwstr>
  </property>
</Properties>
</file>